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306" r:id="rId7"/>
    <p:sldId id="312" r:id="rId8"/>
    <p:sldId id="304" r:id="rId9"/>
    <p:sldId id="307" r:id="rId10"/>
    <p:sldId id="308" r:id="rId11"/>
    <p:sldId id="313" r:id="rId12"/>
    <p:sldId id="309" r:id="rId13"/>
    <p:sldId id="310" r:id="rId14"/>
    <p:sldId id="311" r:id="rId15"/>
    <p:sldId id="31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88BC4F8-F727-4A16-A40F-12E5BCAA1C72}">
          <p14:sldIdLst>
            <p14:sldId id="256"/>
            <p14:sldId id="278"/>
            <p14:sldId id="306"/>
            <p14:sldId id="312"/>
            <p14:sldId id="304"/>
            <p14:sldId id="307"/>
            <p14:sldId id="308"/>
            <p14:sldId id="313"/>
            <p14:sldId id="309"/>
            <p14:sldId id="310"/>
            <p14:sldId id="311"/>
            <p14:sldId id="31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>
      <p:cViewPr varScale="1">
        <p:scale>
          <a:sx n="106" d="100"/>
          <a:sy n="106" d="100"/>
        </p:scale>
        <p:origin x="1800" y="96"/>
      </p:cViewPr>
      <p:guideLst/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B9506B18-06EB-4656-BC1B-34361FC614FE}" type="datetime1">
              <a:rPr lang="tr-TR" smtClean="0"/>
              <a:t>19.11.2025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10672D4C-A99E-49DD-8A16-1D19942316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544934F2-0424-4FEB-B7C5-9CA6E48861F8}" type="datetime1">
              <a:rPr lang="tr-TR" noProof="0" smtClean="0"/>
              <a:t>19.11.2025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5257B995-136A-4A15-87A5-26420C3C1021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257B995-136A-4A15-87A5-26420C3C1021}" type="slidenum">
              <a:rPr lang="tr-TR" noProof="0" smtClean="0"/>
              <a:pPr rtl="0"/>
              <a:t>6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71790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0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147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40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25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187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80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0560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69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0761F2-C562-4D8D-93FA-52954A847661}" type="datetime1">
              <a:rPr lang="tr-TR" noProof="0" smtClean="0"/>
              <a:t>19.11.2025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72678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23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A1974F-CD22-4A28-AB29-221F430C99A7}" type="datetime1">
              <a:rPr lang="tr-TR" noProof="0" smtClean="0"/>
              <a:t>19.11.2025</a:t>
            </a:fld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2858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663E28-8E42-42E4-9C57-417EEFF7A374}" type="datetime1">
              <a:rPr lang="tr-TR" noProof="0" smtClean="0"/>
              <a:t>19.11.2025</a:t>
            </a:fld>
            <a:endParaRPr lang="tr-T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518407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EDDC93-2ABD-497E-9419-CB2E3C5188AF}" type="datetime1">
              <a:rPr lang="tr-TR" noProof="0" smtClean="0"/>
              <a:t>19.11.2025</a:t>
            </a:fld>
            <a:endParaRPr lang="tr-T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8649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88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984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575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D37EAC-CCED-4F32-ADB5-B61DCCD2CF60}" type="datetime1">
              <a:rPr lang="tr-TR" sz="1000" noProof="0" smtClean="0">
                <a:solidFill>
                  <a:schemeClr val="tx2"/>
                </a:solidFill>
                <a:latin typeface="+mj-lt"/>
              </a:rPr>
              <a:t>19.11.2025</a:t>
            </a:fld>
            <a:endParaRPr lang="tr-TR" sz="100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53325215-7382-4C1B-86B1-E9DB9649FF55}" type="slidenum">
              <a:rPr lang="tr-TR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tr-TR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84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Dikdörtgen 3"/>
          <p:cNvSpPr>
            <a:spLocks noGrp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dirty="0" err="1">
                <a:solidFill>
                  <a:srgbClr val="FEFFFF"/>
                </a:solidFill>
              </a:rPr>
              <a:t>Eskişehir</a:t>
            </a:r>
            <a:r>
              <a:rPr lang="en-US" sz="3500" dirty="0">
                <a:solidFill>
                  <a:srgbClr val="FEFFFF"/>
                </a:solidFill>
              </a:rPr>
              <a:t> Teknik </a:t>
            </a:r>
            <a:r>
              <a:rPr lang="en-US" sz="3500" dirty="0" err="1">
                <a:solidFill>
                  <a:srgbClr val="FEFFFF"/>
                </a:solidFill>
              </a:rPr>
              <a:t>Üniversitesi</a:t>
            </a:r>
            <a:br>
              <a:rPr lang="en-US" sz="3500" dirty="0">
                <a:solidFill>
                  <a:srgbClr val="FEFFFF"/>
                </a:solidFill>
              </a:rPr>
            </a:br>
            <a:r>
              <a:rPr lang="en-US" sz="3500" dirty="0">
                <a:solidFill>
                  <a:srgbClr val="FEFFFF"/>
                </a:solidFill>
              </a:rPr>
              <a:t>SGDB</a:t>
            </a:r>
            <a:br>
              <a:rPr lang="en-US" sz="3500" dirty="0">
                <a:solidFill>
                  <a:srgbClr val="FEFFFF"/>
                </a:solidFill>
              </a:rPr>
            </a:br>
            <a:endParaRPr lang="en-US" sz="3500" dirty="0">
              <a:solidFill>
                <a:srgbClr val="FEFFFF"/>
              </a:solidFill>
            </a:endParaRPr>
          </a:p>
        </p:txBody>
      </p:sp>
      <p:sp>
        <p:nvSpPr>
          <p:cNvPr id="47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Dikdörtgen 4"/>
          <p:cNvSpPr>
            <a:spLocks noGrp="1"/>
          </p:cNvSpPr>
          <p:nvPr>
            <p:ph type="body" idx="1"/>
          </p:nvPr>
        </p:nvSpPr>
        <p:spPr>
          <a:xfrm>
            <a:off x="405209" y="5189400"/>
            <a:ext cx="3960345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1400" dirty="0">
                <a:solidFill>
                  <a:srgbClr val="FEFFFF"/>
                </a:solidFill>
              </a:rPr>
              <a:t>MUHASEBE KESİN HESAP VE RAPORLAMA ŞUBE MÜDÜRLÜĞÜ</a:t>
            </a:r>
            <a:endParaRPr lang="en-US" sz="1400" dirty="0">
              <a:solidFill>
                <a:srgbClr val="FEFFFF"/>
              </a:solidFill>
            </a:endParaRPr>
          </a:p>
        </p:txBody>
      </p:sp>
      <p:pic>
        <p:nvPicPr>
          <p:cNvPr id="6" name="Image 41">
            <a:extLst>
              <a:ext uri="{FF2B5EF4-FFF2-40B4-BE49-F238E27FC236}">
                <a16:creationId xmlns:a16="http://schemas.microsoft.com/office/drawing/2014/main" id="{E8CCB4D3-8178-4589-9B30-D8AB952A0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637991"/>
            <a:ext cx="3115313" cy="3123489"/>
          </a:xfrm>
          <a:prstGeom prst="rect">
            <a:avLst/>
          </a:prstGeom>
          <a:solidFill>
            <a:schemeClr val="tx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57000" endPos="650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20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221" name="Group 822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22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235" name="Rectangle 823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23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 useBgFill="1">
        <p:nvSpPr>
          <p:cNvPr id="8239" name="Rectangle 8238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1" name="Rectangle 8240">
            <a:extLst>
              <a:ext uri="{FF2B5EF4-FFF2-40B4-BE49-F238E27FC236}">
                <a16:creationId xmlns:a16="http://schemas.microsoft.com/office/drawing/2014/main" id="{1A703601-C9B7-448F-B403-01CBCB08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35" y="935646"/>
            <a:ext cx="3638392" cy="496801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43" name="Group 8242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65507" y="228600"/>
            <a:ext cx="2138628" cy="6638625"/>
            <a:chOff x="2487613" y="285750"/>
            <a:chExt cx="2428875" cy="5654676"/>
          </a:xfrm>
        </p:grpSpPr>
        <p:sp>
          <p:nvSpPr>
            <p:cNvPr id="8244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45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46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47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48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49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0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1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2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3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4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5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257" name="Group 8256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5933" y="-786"/>
            <a:ext cx="1767505" cy="6854040"/>
            <a:chOff x="6627813" y="194833"/>
            <a:chExt cx="1952625" cy="5678918"/>
          </a:xfrm>
        </p:grpSpPr>
        <p:sp>
          <p:nvSpPr>
            <p:cNvPr id="8258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59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0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1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2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3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4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5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6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7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8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69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Metin Yer Tutucusu 2">
            <a:extLst>
              <a:ext uri="{FF2B5EF4-FFF2-40B4-BE49-F238E27FC236}">
                <a16:creationId xmlns:a16="http://schemas.microsoft.com/office/drawing/2014/main" id="{57A7EFC7-6578-14F5-720F-AF616F7A04BA}"/>
              </a:ext>
            </a:extLst>
          </p:cNvPr>
          <p:cNvSpPr txBox="1">
            <a:spLocks/>
          </p:cNvSpPr>
          <p:nvPr/>
        </p:nvSpPr>
        <p:spPr>
          <a:xfrm>
            <a:off x="4977646" y="935646"/>
            <a:ext cx="4166354" cy="3841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SGDB UYGULAMASINA GİRİŞLER 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99A1186-E5B7-D5EC-2E18-D45CD0D910C0}"/>
              </a:ext>
            </a:extLst>
          </p:cNvPr>
          <p:cNvSpPr txBox="1"/>
          <p:nvPr/>
        </p:nvSpPr>
        <p:spPr>
          <a:xfrm>
            <a:off x="6243451" y="4777379"/>
            <a:ext cx="23861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22/d ve 21/f kapsamında yapılan harcamalar MYS ile SGDB Uygulamasına eş zamanlı giriş yapılmalıdır.</a:t>
            </a: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3E7E8D0B-6D4A-273C-42A1-86EAEE19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r="20304" b="-1"/>
          <a:stretch>
            <a:fillRect/>
          </a:stretch>
        </p:blipFill>
        <p:spPr bwMode="auto">
          <a:xfrm>
            <a:off x="1159980" y="1250068"/>
            <a:ext cx="2697417" cy="28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1" name="Rectangle 8270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5516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273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65516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ACE23F-763D-AFBB-AA7B-560A54C10060}"/>
              </a:ext>
            </a:extLst>
          </p:cNvPr>
          <p:cNvSpPr txBox="1">
            <a:spLocks/>
          </p:cNvSpPr>
          <p:nvPr/>
        </p:nvSpPr>
        <p:spPr>
          <a:xfrm>
            <a:off x="2195736" y="1248765"/>
            <a:ext cx="6532984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endParaRPr lang="tr-T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9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66BBF92-A4B5-BCE1-1E7C-CAF7B8D51CFC}"/>
              </a:ext>
            </a:extLst>
          </p:cNvPr>
          <p:cNvSpPr txBox="1"/>
          <p:nvPr/>
        </p:nvSpPr>
        <p:spPr>
          <a:xfrm>
            <a:off x="1691680" y="1412776"/>
            <a:ext cx="6840760" cy="373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Strateji Geliştirme Daire Başkanlığı web sayfasında bulunan Kişi Borcu Hesaplama Cetveli kullanılacaktır.</a:t>
            </a:r>
          </a:p>
          <a:p>
            <a:pPr>
              <a:lnSpc>
                <a:spcPct val="150000"/>
              </a:lnSpc>
            </a:pPr>
            <a:endParaRPr lang="tr-TR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KDV Tevkifatı olan faturalarda beyanname verme süresini geçirmemek için dikkat edilmelidir.</a:t>
            </a:r>
          </a:p>
          <a:p>
            <a:pPr>
              <a:lnSpc>
                <a:spcPct val="150000"/>
              </a:lnSpc>
            </a:pPr>
            <a:endParaRPr lang="tr-T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600" dirty="0"/>
              <a:t>Kesenek Bildirgeleri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600" dirty="0"/>
              <a:t>SGK Tahakkukları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600" dirty="0"/>
              <a:t>Muhtasar Beyannameleri</a:t>
            </a:r>
          </a:p>
          <a:p>
            <a:pPr>
              <a:lnSpc>
                <a:spcPct val="150000"/>
              </a:lnSpc>
            </a:pPr>
            <a:endParaRPr lang="tr-TR" sz="1600" dirty="0"/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E7A33151-F7D3-8606-2D23-BFEDEB995534}"/>
              </a:ext>
            </a:extLst>
          </p:cNvPr>
          <p:cNvSpPr/>
          <p:nvPr/>
        </p:nvSpPr>
        <p:spPr>
          <a:xfrm rot="16200000">
            <a:off x="4535996" y="396906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C16D376-2587-A862-AC78-82981A3A5475}"/>
              </a:ext>
            </a:extLst>
          </p:cNvPr>
          <p:cNvSpPr txBox="1"/>
          <p:nvPr/>
        </p:nvSpPr>
        <p:spPr>
          <a:xfrm>
            <a:off x="5033546" y="4005064"/>
            <a:ext cx="359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Her ayın </a:t>
            </a:r>
            <a:r>
              <a:rPr lang="tr-TR" sz="1600" b="1" dirty="0"/>
              <a:t>20’</a:t>
            </a:r>
            <a:r>
              <a:rPr lang="tr-TR" sz="1600" dirty="0"/>
              <a:t>sine kadar verilmelidir.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86669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AC8857-3FCF-83FF-1412-873BD2BE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EVRAĞIM BİR KEREDE GEÇTİ</a:t>
            </a:r>
          </a:p>
        </p:txBody>
      </p:sp>
      <p:pic>
        <p:nvPicPr>
          <p:cNvPr id="5" name="İçerik Yer Tutucusu 4" descr="dış mekan, gökyüzü, giyim, kişi, şahı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1A21701-9065-5BB8-3BAD-D9E001F3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40210"/>
            <a:ext cx="6408712" cy="3668985"/>
          </a:xfrm>
        </p:spPr>
      </p:pic>
    </p:spTree>
    <p:extLst>
      <p:ext uri="{BB962C8B-B14F-4D97-AF65-F5344CB8AC3E}">
        <p14:creationId xmlns:p14="http://schemas.microsoft.com/office/powerpoint/2010/main" val="241187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7712C28-B3B3-7398-5132-936D9762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tr-TR" sz="2800" dirty="0">
                <a:solidFill>
                  <a:srgbClr val="FEFFFF"/>
                </a:solidFill>
              </a:rPr>
              <a:t>Teşekkürler...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ECF97D-045A-D0C6-7432-3E38ADBB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EFFFF"/>
                </a:solidFill>
              </a:rPr>
              <a:t>                      </a:t>
            </a:r>
          </a:p>
          <a:p>
            <a:pPr marL="0" indent="0">
              <a:buNone/>
            </a:pPr>
            <a:endParaRPr lang="tr-TR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FEFFFF"/>
                </a:solidFill>
              </a:rPr>
              <a:t>STRATEJİ GELİŞTİRME DAİRE BAŞKANLIĞI</a:t>
            </a:r>
          </a:p>
          <a:p>
            <a:pPr marL="0" indent="0">
              <a:buNone/>
            </a:pPr>
            <a:r>
              <a:rPr lang="tr-TR" dirty="0">
                <a:solidFill>
                  <a:srgbClr val="FEFFFF"/>
                </a:solidFill>
              </a:rPr>
              <a:t>Muhasebe Kesin Hesap ve Raporlama Şube Müdürlüğü</a:t>
            </a:r>
          </a:p>
        </p:txBody>
      </p:sp>
      <p:pic>
        <p:nvPicPr>
          <p:cNvPr id="184" name="Resim 183">
            <a:extLst>
              <a:ext uri="{FF2B5EF4-FFF2-40B4-BE49-F238E27FC236}">
                <a16:creationId xmlns:a16="http://schemas.microsoft.com/office/drawing/2014/main" id="{A586AA61-B778-60EC-FC3E-EAA55237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18" y="2420888"/>
            <a:ext cx="1884966" cy="1891557"/>
          </a:xfrm>
          <a:prstGeom prst="rect">
            <a:avLst/>
          </a:prstGeom>
        </p:spPr>
      </p:pic>
      <p:pic>
        <p:nvPicPr>
          <p:cNvPr id="190" name="Resim 189">
            <a:extLst>
              <a:ext uri="{FF2B5EF4-FFF2-40B4-BE49-F238E27FC236}">
                <a16:creationId xmlns:a16="http://schemas.microsoft.com/office/drawing/2014/main" id="{E768479F-3F9C-1956-9F30-AF7C8C138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8" y="4437112"/>
            <a:ext cx="2479315" cy="3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2166B7-F248-4D69-B23F-206635D9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692" y="1225080"/>
            <a:ext cx="7130752" cy="5760640"/>
          </a:xfrm>
        </p:spPr>
        <p:txBody>
          <a:bodyPr>
            <a:normAutofit/>
          </a:bodyPr>
          <a:lstStyle/>
          <a:p>
            <a:endParaRPr lang="tr-TR" b="1" dirty="0"/>
          </a:p>
          <a:p>
            <a:endParaRPr lang="tr-TR" b="1" dirty="0"/>
          </a:p>
          <a:p>
            <a:endParaRPr lang="tr-TR" b="1" dirty="0" err="1"/>
          </a:p>
        </p:txBody>
      </p:sp>
      <p:pic>
        <p:nvPicPr>
          <p:cNvPr id="4" name="Image 41">
            <a:extLst>
              <a:ext uri="{FF2B5EF4-FFF2-40B4-BE49-F238E27FC236}">
                <a16:creationId xmlns:a16="http://schemas.microsoft.com/office/drawing/2014/main" id="{B7E18D15-1897-D2EE-51BF-C78AE482267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135" y="2924944"/>
            <a:ext cx="720080" cy="77336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sx="1000" sy="1000" algn="ctr" rotWithShape="0">
              <a:schemeClr val="bg1"/>
            </a:outerShdw>
            <a:reflection stA="83000" endPos="54000" dir="5400000" sy="-100000" algn="bl" rotWithShape="0"/>
          </a:effectLst>
        </p:spPr>
      </p:pic>
      <p:sp>
        <p:nvSpPr>
          <p:cNvPr id="5" name="AutoShape 2" descr="Soru Işaretleriyle çevrili şaşırmış Ve şaşkın Adam, Şaşkın, Insanlar, Soru  Işaretleri PNG Resim Şeffaf ve çizimi Ücretsiz İndirilebil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Soru Işaretleriyle çevrili şaşırmış Ve şaşkın Adam, Şaşkın, Insanlar, Soru  Işaretleri PNG Resim Şeffaf ve çizimi Ücretsiz İndirilebili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Soru Işaretleriyle çevrili şaşırmış Ve şaşkın Adam, Şaşkın, Insanlar, Soru  Işaretleri PNG Resim Şeffaf ve çizimi Ücretsiz İndirilebilir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143597" y="465138"/>
            <a:ext cx="6808788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b="1" dirty="0"/>
              <a:t>YİNE EVRAĞIM İADE EDİLDİ </a:t>
            </a:r>
          </a:p>
        </p:txBody>
      </p:sp>
      <p:sp>
        <p:nvSpPr>
          <p:cNvPr id="8" name="AutoShape 8" descr="data:image/jpeg;base64,/9j/4AAQSkZJRgABAQAAAQABAAD/2wCEAAkGBxMREhUTEhMWFhMXGBYWGBcYGBgaGBgYFxgWFxkXGBcYHSggHRslHRUVITEhJSkrMC4uFx8zODMtNygtLisBCgoKDg0OGhAQGzAjICU1LS0tMi0tNS83LjUtLS0yLystNy0tLS8tLS0tLy0tNzU1LS0tLSsvLS4tLSstLS0tLf/AABEIAOEA4QMBIgACEQEDEQH/xAAcAAACAgMBAQAAAAAAAAAAAAADBAIFAAYHAQj/xABDEAABAgQCBggEBAQFAwUAAAABAAIDBBEhMVEFEhNBYXEGFCIygZGh8AexwdEjUmLhQpKy8TNyc4LCFSS0NDVTY6L/xAAZAQEAAwEBAAAAAAAAAAAAAAAAAgMEAQX/xAAqEQACAgEEAQMDBAMAAAAAAAAAAQIDEQQSITFBEyLwUWHBcZGh4QUUgf/aAAwDAQACEQMRAD8A7ikJzveAWdbdwRYUMPGs7FADke94fUJ12CWisEMVbjh78kITTuCAArCU7g8fmvOqN4oMSKWHVGAQBJ7Ac0pDxHMJiE7aGjsBeyI6WaLitroBhV013z73BS627gjQ4IeNY4n+yAhIYnwTMbunkfkl4o2fd35qDZhzjQ4G3mgF1ZS/dHJQ6o3igPjlp1RgEBOf/h8fogS/eHNHhfiV1t2FOP8AZSfADRrDEIBlVkbvHmUTrbuCO2XDgCcTfzQEZDA+CLNd0+96oNIdIGQnmHC7ThZ2QOXEqDdLxnDtBgB3G31WazV1we1/waY6WyUd3X6lirSFgOQVbIxWRLEFrsq2PIorplwsKUFvJXQnGazEolFxeGSnsRyUJTvDx+SLCbtLu3WsvYkIMGsMR/ZTIjSqnYlG627gjiVac0Bkj3Tz+gXs73fEIUV5hmjcMffkvIcQvOq7BALLE/1RvFYgAdTdw9fsiMiCGNU442TOsEjNjteCAJEftLNxxv74qAlHDL34LJKzvD7JxxsgA9cbkffihPhF51hShz4WS2qck/Knsjx+aAFDbs7u32spmaBte9vNZO3A5pSGLjmEAbqbuHr9kRkYMGqa1GXmmdYKvmR2j73IA0Q7Tu7s1ASxbc0oL+SlI2JR47+yRvofkgBOnm8ffihCWLu0KUN7pZrDkrOXPZHJAAh/h97flw/upumA4aorU2UZ69KcfogQB2hzQBOpu4ev2Vf0o0jFgykV0CGYkZjbNGJuA4t3khusQKXor3WCrYo7R5lcayjqeHk5f0L0vDmC4NBMfAQzvrvB3jPLememfRzSEOGZgRGPY27ms1tZozuLgb6Lo8hIQg8xdlDEXDX1Gh9DiNalaIGltMQ9V0Nn4jyCKC7fE/ZYHpaoZlY/n5PRjrLZtKtfr88Gg9AtNRIn4byai7TvBC6NAhGI0Pt2r/daPoPRLZUl7yA6lAN66Bo1mrCYDjSp8b09VDQv3yS6+Y/J3/IKPDXz6/g8hu2dnb72Xr4oeNUYnPhdQnbkclCVHaHj8l6Z5hLqbuHr9kUTbRmmNYKqfj4oBiKNoat5X8/qvIMIwzrOw4KcgLXz+yJOHs+IQGdcbkffisSWqcliA8T8l3fEr3qrcvUoEZ5YaNsEAWe7vj90i3FMwXl5o64x905oxlm5epQB1XzfePh8lnWnZ+gR4UMPGs65QApHE8k5EwPIqvmpyFCwe0O3itT5LyBP69g4GuVFD1I5xlZJbJYzjgGrKV7o97151VuXqUvEilpLRgFMiEn8AlILe0OYTMA7SutenvcqHpnp9kjDAY3Wjv7jbmn6iPoh1LJdaX03AlW60aIG5DFx5BaRO9P2kkwoDnN/M9waPfiueaS0m97y6I7aRTiTcN4Ab/kkjGLjV5J8VBtlqjFdnSZb4ivYbwYdDk/60K2DR3TqXjjVeDCccyC3+YYeIC5VI6rsILneITEaGwfwvYeNKeYK5mSO7YPg7ICrSD3RyHyXGdBdKIksQAdeHvYTb/ady6fo7S4jww+Eeyd1qj9J4hSUslcoOJXdOdMNg7OCHtbEi1oCQDqggGnMkDzSMKSi6ogwANcjtOJoBXMi/knNKdSn/wAKZZtdWtHAEamZDmkOGG7JWmh9Cw5ODqwnPeK1a57tYgGlGg0u0DCqxWVK+zO7KXZsha6K8bcPvnyI6D6J7J4iR4m1eLgAarGnOlSXHifJWcTE8yidadn6BMtl2kVIub4la66oVrEVgyWWzseZvJGRwPNTm+4fD5oMZ2oaNsDf3VRhRC86rrgqwrFlatbgh9Vbl6lKmZdn6BASnu94fUqMn3vAo0FgeKuucPdOayNDDBVtigGlir+tOz9AsQB+uDIqDoe07QsMLpfZnI+SclTRtDbmgAhphmpvut74IvWwdxWTZqLXvu8Uo1hyPkgDdTOYWu9J9NOhUl4Zo7+IjG+4LbtoMx5rkWkZvWnHk429b/VYdfY4V4Xk3aCpTnl+C4fNsgMq6hcbmu5LwOkrHHADi2xCuujmhIUcGJMMbEabNa8VbbEkGxPPJc76d6NZLaRcyWGrDLWPLW91rjWoGQoAafqWFaeSqU+j0FbCVrrxlnXNBafbGaQbvbSpG8HAqwdAL+0MD/Zcw+HMV7ppzbkCE4n+ZlF1aXcA0AmhXqaWcpVrceVq64wtaj0BaNlc3rlwXFelml+sTMV9f0t/SwAk0GdG08Tmuyabd+E8tuQx5t/lK4N0b0W2aix4kUazGgQwKkXI1nGoOWqrpPBVXHPRQx50CwsMt/id5Q4c0Sey0nkCVsMx0aimKWS8JjIYp+I41JrlWpt7KvujXR2PBiF0WI17C2lADWtRQ3w3ql2I0Rq+prmjpadd/hw3DmaLa5DoVHjMd1mOWkggBlyDuJLsaZUW1QGUFgKqhlYuloN37OMMaMLQTya5rf6lBWOROVcY9I06VcZSK+WmmDXbg4YOacHNruPpcblt/QDSX45gA9iKCBwIBIPPd5JjSmi4emJcP1XQZiG5zWucxwLXCms0h1CWG1sxwVL8NdCvE+0Rn/4Yc6g3ubRtCTuBNfBWRlkqlHCLDR0KclJgwHwYhNSGva0ljhmHYUIzw3rpsmfw2wz3qAE7qi5RZy9KX5Icu0hwJFB+yjTpo1Scl5OX6qVySa6J9TOYUxNAWobW8kxtBmPNV0RhqbHE7lpMwd7dpcWpa6xsEs7RwGXGylJmgNbX3qcy4FpAubYc0BHrgyKH1Qm9QgbM5HyVi14zHmgF2P2fZN99vfBY6LtOyLHG6hNirrXtu8V5Kijqm3NAS6mcwsTe0GY81iAkkJ3veAUesOz+SYgMDxV1ygBSPe8PqE67BLR2hgq2xw91QBMOz+SACtX0j0AdHjbeHM7MOxaYetS+46wst66s3L5pSYilh1Wmg+6hOuM1iSLK7Z1vMXgVMs2UlmsBLgwEknEm5JNMyuQTTjEiRIrzUkkkrrekwXwItTWjS7yIJ9AuOxIzQyI0uAxGK8/W8OMV0j0dB7lKT7bOn/DTQRl4BjRBSLHo6n5YY7jeZqSeYG5bBNd8+9wQ5eacWNOFWtNKC1hZOwoQcASKkr0YRUYpI82ybnJyZq+nulcCTrDiBznvb3W0sDUVcTgtB6GQtWUed5ixK/7aN/4o3xT0e5k9r07L2MLf9o1SPMeoTmiYLWyvZ3lzj/mcau9SqZSbbTNsKoxhGS8lZpzS8SXga0IN1y4NBcNZrRRxJ1TYmwF7XV3obSgmJeDF1dV9CyKKANMRgZrPYBYNJc4U/SkoJYRqvaHDI4JiYmhDhnUaLCjWjAfsqdy27cFmx792S7gOVLpHplCgR4kF8N51GCjmmpdEIY4NDcA3Vdia1I3K00bNsiQ2locCBR1QRU8EV+jJZ72xXwWuiNoQ442uK50OGS5VKKeZLIuhNrEeCzY878VQdFpf/vZiKaBjTEZU73OiA0HID/8AQV2HLW5/RpLHGpB2sSKKHe55p46oAXI2bHlEvR9X25wdKkMD4Is13T73quk4jhChHAlgJ4mgzRmRiSATUHFb08rJ5UlhtCE9Osgt1nnkN5OQQoGnIrxVrWtaN7qlal03njCmvx4cSHAFAyJq1hmoBJ1hWhqSKGhsnIsCNNQS6Xe1sMMJhnERHAYY4bqrzr7rXZsgelTRUq9833/H9mzDSeuQHatcKtw8ck9Kd4ePyXG+imm4r3lsQrsck8GAyIO9QX41oVPR6iU24T7RDW6VVJSj0yyVU7EonWHZ/JNiXbl81vPPIyPdPP6Bezvd8Qgx3Fho2wpX3VeQHl5o64QC6xWPVm5fNYgAdSOa9EXZ9nHemNq38w8wlJlpc6oFRwugJl+07Itv9+a86mRvUZUapq6wpvtkmjFbmPMIBd08MlHq+07VaV3crIOyd+U+SclnANAJAN7G29AD2ezubg2otU0rpOWk3hkCTg7Q1q6jWUrxDSSVts2dYDVvfddc46a6CmzG2sKE6Iw/lpVp31B3b6rPqXNQzDs06VQc8TfBt/R7SDZtjiOw9h1XsN6E3BBGLTeh4FW4j6nZpWn91q/w80TEl2xYkxRj4mqAzWBIazWu6hpU6xtwWxx2EuJAJGY5KylycE59ld6grGodC+ltFwp5mpFbZtwd4JyIwWsaZ0KyThtZDrqnWNzU1rf6Lc5Tsk61udlX9K5LbwCGEGI3tNANzm0cfsk45WfJ2qxppN8HLjEoUppfTj5aGHsguimtLAlotWriAaBRjxqOINiDQhMSk/qmrXFpzBosfT5PS7XAPo58SNtEbAjy+prnVa9lwCcNYbqm1VvEOIqKBpckdqITzKYhz7c1F4fQimu2XjXpqW0S8Gj3Nc2pNQCHAE11aXFq0r6JDQf40QCvZF3HcB+62uJDJJIBpU7ldTUpLMjPfe4PEWT1Q8DV7Ibbw9heNltTtE1p6okp2a61udkSO8FpAIJyC2HngnzYIoW1G8GlFRaR0lDaxzYFHOoQ0NHZbXjhau5I9MtImE1kEGjolSdx1RStOZIS0oIoYGS7A55ALiS0AVwq52HzWHU6iUZbId/OjfptPFx9SfXzsp9GdHNgDEiWO4b10LRY/BZDpQ0r/wAlSyGgYpcHzD2vIuGMq5tf1OIvyothl2kOBIoMyuaPTyg3OXfR3W6lWJRTyT6kc1LrYFqI+1b+YeYVe6G7I+S3nnhyzadoW3fX6rBC2fax3KcqQ0UdY132yXsy4ObQGp4XQEeujJYldk78p8isQEU/Jd3xKnsG5BKzDi00bYIA093fH7pJuKYlnFxo64pX5JgwW5BAFVfN94+HyUdu7MpqAwOaCRUoAUjieSbiYHkUvMjVALbGqAyM4kAnegAqxlD2B73r0y7cglIry0kA0H7IA0/gEoxwBBJoKi5Wu9K+lZlxqMo6JmbhvIZrmukNJxpg1fEc7mbeAwWiGnlJZfBTK5ReDc/ijpWWa0FkvDjxSD+IHloadwcYd3HgcFzyciQ3PPVnlzNwd3hzC9dAiAGnaBxad/LiiaH0S2IdZtiMdxByIXLdHuXt7LKdbsfu6MlZOYcbADjdbN0WkZaJFfBjmYMRlKkBrYBLrtaHglxNCK4IUhFLy5gsW0rmQcHDgaHyKegxdSzbn0/cqvT6GT5s/Yu1Wvh1V+50CTk2QW6sNoa3h8ycSVdQe6OQ+S5lJTcVnde4eNvJbDI9IH2ETDMbuYV09LKPXJljepdmxz+I8UGXNHAnj8ijSbhEFT2huKV6RyZfLRmwgBELCG8eHjh4rK+EXxWWhTSD5GfGyihsVtey4g2JtVkQXaeIIXmi9FMlWmHDLyKk1e4udwGsdwWg9GdKxNYwNR4eey5paajia4UzXWocFtBUAmgWXTWSsbc1yvsbNVV6KUYvh/chI4HmpTZ7B8PmgTLw06rTS1SBj5KMu4k0cahazEBVq3BQ2DcgkTGdmUASe73h9SvJPveBRZZocKuua0XswwNFWihQDKxVu3dmViAP139Pr+yzZbTtVpupigbB2RTMu8NFHWKAhqbPtY7sveC965X+H1/ZSmXBwo25rVLCC7IoA/Uv1en7qmm9MOl5jZROzDNNm4jsuNKuaTudWtsktNdM2QDGbG7MRjnBjKd4GuzIzDhS+aNPzUOYhgENeIos04GgrUb7WwVUpprCeC+NcovLWUWr51jx2nBm+5xUoLGntNeHUvbh4rUIMnswGgG1r1r4kq3kA5t8Fz1GuzrqT6L3rv6fX9klpeOIcJ0YmmQ44C/hVV+jdK7WI6C+G6FGb/C4ghzb0exws5poeOYVR09nyGsgjdcjif2+a11V7ppGSyW2LNLm6x4hcb1KqZthhRSzgHedR9Ctj0bB3rWekMX/ALtwyhs/qevTk8IwR5ZYy5BTMOC3W1qdqlK8MjmqyTiqxY9EzrQy1grXfQivA0qOVgnYAVex6bgxEycwWkOyU/6s0vLRusV5EjWWhaF0gSS4m5c4nxJXM/Ukdn6O6V2Z1TdjsOB+xWzbfX7NKV3+q5hoecDhRWvSLpO6WlCWH8c1YzPAku8rcyFkvpy8o0VWeGbFpnSLYDtRp1ohFSMA0bq/ZJf9ZjEXdqjgAPXFczgdJDqNeCXEtBLnElxNL1JvVEkIs5pBxhwBUgVPaDQPE774LypOUnwevGuMI5aRuEfTsNjnuYfxA0kDEE7y4k18/VE6NaUjTcaHEDnNEMHaj+F16NpkXX8lTyfw8mnf4sWFBbaw1nuOZ3Cviug6G0PClYOyhHWJoXOPecfsBgEhU/8AhGy2OOOX0WHXf0+v7LOp1vren7pfYOyKeEZuYWkxAdfZ9nHflw+iza7Ts0pvriozLdY1bcUp815LtLTVwoEBPqX6vT914mNu3MLxAFSE53vAIe1dmfNNyzQ5tSKnjdABke94fUJ12CXmmhoq2xruslRFdmfNAVemdCQJturGZWmDhZzf8rh8sFrU/wBAZgCG+UmNYwyS1r+yRU7nC27ILpOyb+UeQScw4hxANBkFCUIy7La75w4TNYl5mbhNHWpZx/VDLX+bWkkeSqY3T2XNNkdcE94YCnFb/KHWJ1r233XJPiZ0HZLxDNQobTCee0Kdxx5fwndXlkoehH6lqvcnhRWSwmNPNmIzXwz2YbS0OG9znAmh4aovmSl9LufGftCa1x+60+Q0ibDADcFssjOVXsafYoJR8Hl6mM97bLWVh6rKrnOl4tZyId2qwerj9V0CJHox17UryWn9MZPZR4YpQ7GGD/mI13erypXPGCumOcgZSIrOC9UsmVawiuRZJoeY5MQ3pJhR2OVhBjUeLRq0h2jnSxhkmrYzNqw0pi5wc3m0j1C2XSUejCryHoPr2gYT2NrHlzFc2mLmiI7XZ4toQM2tVVstuCdccpmt6I0lqkVKj0l0ntnindaNUc8SfO3gqFhJpQosVyTn7SVcPceSzWE9pla5Oc3+k0XVvhLICsSI1gaxo1RiSXOuSSbkgAea5dJNuu39EZQwJWG24Lhru5u/aiyywo58s1Nvov57EclCU7w8fkjSg1gda9991KYYA0kAA2uOazgYVU7Er3au/MfNP6jbWFeQQApN1Gnn9lk13fFAmKtdawpW1r3U5Zxc6huON0AusVnsm/lHkFiAB1LiomLs+zjvR+sNz+aWjsLzVoqEBIP2nZw3+/NS6nTeoS7Sw1dYUojmYbmgA9dOXqvRB2narSv0sgdXdl8kzBiBoo40KAiW7O+NbIUeI2K0w3sBa4apBuCDZGmHa4o2595oLYDgQSLDkgOMdO+h8SRia7AXQHHsuy/Q7jx3qk0fpCmK+iZgwojSx4DmOFC0ioIyIWgz/wAK5WI8vhPjQ2n+FrmkeGuCfOqlXNwfHRdOUbY+7s1/o80zUaHBbfWNXcGC7j5W5kJP4kQgZh5G5xHlb6LqXRno9AkGkQ2kF1KvcdZ7qZncOAoFyrptF1ojzm4nzJWpWepl/Qx7FA1yVVnCKrJdWEMq2BXIbYUUOS7CiNKtIC2kbtK6D8IZwtk3MpXViu8nBp+dVo0WHULcfhdDIEZg/S75j6hUahZiW1dmn9O9A9TmS9raQIpLmZNJu6H4G44EZFarGiVK+kJ3RkGPCdBmWBzHbjw3gi4IzF1okz8I5Zzqw5mMGnBpDCeQcQPUFZfVysMvjFJmmdDNHGZmGMAq2oc/gwG9eeHMrvQlAb1pW9MlS6A6MQ5KHqQIZFe84kF7jm4/QUCv2R2gAE3FlGc9x0CXbO2NbrBG1+zSlfpdeTA1zVtxh7qvIMMtNXCgUAE6kM0MzXBM9Zbn80mZd2XyQBgzadrDd9fqsMLZ9rHcvZdwYKOsa1Xsd4eKNuUBDrpy9V4h9Xdl8liAEn5Lu+JRdmMh5JKaNHUFhwQBZ93Z8R9Uo3FHlDV17233yTZhjIeSAmq+b7x8Pkh7Q5nzTss0FoJFTfHmgAyOJ5JuJgeRS84KAUtfdZLMeai5xG9AQVjK90e96nsxkPJIzDiHEA0H7ICek3UbXKp9FwvpQ+rjzXaJ2LSDFJ/IaV42+q4d0if2zzWmle1lc+xCAnYZSMBOQytESljLCmGJVhTMIqwgxhrVuHw4OrHcM2H0LT91qkALYuijtWO3jUeYKhYsxZKD9x0OfxHihSveHvcUaTvWt+d0WYaA0kChXmmsMquJieZWbQ5nzVhDYKCwwCAFI4HmpzfcPh80CbNCKWtusoyziXAE1HFAAVq3BebMZDyVc55rifNAFnu94fUryT73gUaUFRe9998l7NCjaix4IBhYqvaHM+a8QDHXDkFJsPado23WQurOy9QjQYgYKOsUB45mz7Qvuv74KPWydwU4zw8Ubc4+6oIlnZeoQB+pjMqDoxZ2RcDPjdG603P0KWjtLjVoqCgJNibSxtS9lMyoF6m1/JCl4eoavtW3uiYdMNIoDc2wKAD1w5BTbAD+0Tc/2QOquy9QmIUUNGqcQgKnpRBLZaJqXNKmppZt6c1wvTEwC+hsciu4dNJkdVfQ/lb/ADOH2K+d9OO14j+atha4rBFxT5LOCW5hOMAzC0+HKfqPmidW/U7+Yq1alLwQdX3N0hhuYTENzBi4eYWjtlW5u/md91MSrMieZJ+ZXf8AaX0I+j9zf2T0FuMRo8QrrorpCFGmYUNjqkuxGFgXY+C5jJQ2g2aB4BbL0Mjak7AP/wBrPIkA/NQlqm1hIlGlLyd1ednheua8bHL+ycD/AHXsca9NW9Pe9DawsIcRYLOWhjKNzKgZoi1Ba3kiNmG4k+hQXS7iSQLG6AIxu0ubUtZeughnaFyPrZZAdqCjrE390XsWKHjVbcoAfXDkETqgN6lL9Vdl6hNCZbn6FACc/Z9kX3398FjYm07JtvsvIzS81bcUp7rzWQWFhq6wQBOpjMrFPrTc/QrEAZITve8Ag6xzTsmKt8UAGR73h9QnXYJeds22f3SbXGuKAgSn5NtWD3vTGqMkhNHtHw+SAPPYDmlIeI5hHkrk1yTUQWPIoCarprvnw+QQ9Y5p+WHZHvegNO6dRKSvOI30a8/RcHmDUk8fqu9fFM0lmf5z/Q5cAcblASJUQ5Fa1JzoLL7lw6lkZD17tElHc9jIb3MIZFDjDccHhp1SW8jZZDikrh1xwWso66vNDP1Y8M5PYfJwK1yUdcK9lXUe08l04fREmbHmFOZbVh970GbPd4hQlj2h73LpwCrWFgOQXuqMlWxDc8ygDT2I5Icp3h4/JMSVwa5qU0OyfD5oA6qnYlZrHNWbWiiADI908/oF7O93xCBO2dbL6leShq7wQAFitdUZLEADqbcz6fZDfEMM6owxui9bbx8kGLDLzrNwQHsN5iGjsMbe+Kn1Ro3n34KEJhhmrsMPfkiGabxQAeuOyHr90RkIPGscTlwsg9UdwRocUMGqcQgPIjdndu+11ATRNrXt5+KnFdtLNxF0Nss4XO66AN1NuZ9Pshujlh1RSgz80UzTePkgugFxLhgf7fRAad8UI5dLMrSzz/Q5cGBuu8fFCEWyrK//ACf8HrgdbodHYZXs2OyeSHCKlNHsnkUIlx08kdnozQjgMYMavNxhRB/U5anCK6T8UIFNCaJp/A2Cw83S9f8AgVzOEVwkWUsVfQDcLX5ZyvZU91Dh9FSP4rGl25rcOICM+AGDWFajPyS2in6kKHrb2MI/lCaiRg8aoxK6AXXHZD1+6KJUG97380HqjuCO2ZaBQ4i3kgBxHbOzd97rxkYxDqmlDlwusjN2l24YLyDBLDrOw9hAG6m3M+n2QTNuFrev3R+tt4+SXMq45IAkNm0u7HC3vivXwxDGsMcLrITxDFHY4+/JZFiB41W4oAfXHZD1+6xedUdwWIACfku74lYsQHk93fH7pJuKxYgLVV833j4fJYsQE5HE8k3EwPIrFiAq1YyvdHvesWIDTPi3/wCkZ/qf8Hr553rFiHUNQVOa7h5FYsQidC+Lf/ssj/qSv/jRVyWEsWIdH5ZX8n/CsWID6Egf4MH/AE2f0tRpXvD3uKxYgLFVcTE8yvFiAckcDzU5vuHw+axYgK9WrcFixAJT3e8PqV5J97wKxYgH1ixYgP/Z"/>
          <p:cNvSpPr>
            <a:spLocks noChangeAspect="1" noChangeArrowheads="1"/>
          </p:cNvSpPr>
          <p:nvPr/>
        </p:nvSpPr>
        <p:spPr bwMode="auto">
          <a:xfrm>
            <a:off x="159418" y="6207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0" descr="data:image/jpeg;base64,/9j/4AAQSkZJRgABAQAAAQABAAD/2wCEAAkGBxMREhUTEhMWFhMXGBYWGBcYGBgaGBgYFxgWFxkXGBcYHSggHRslHRUVITEhJSkrMC4uFx8zODMtNygtLisBCgoKDg0OGhAQGzAjICU1LS0tMi0tNS83LjUtLS0yLystNy0tLS8tLS0tLy0tNzU1LS0tLSsvLS4tLSstLS0tLf/AABEIAOEA4QMBIgACEQEDEQH/xAAcAAACAgMBAQAAAAAAAAAAAAADBAIFAAYHAQj/xABDEAABAgQCBggEBAQFAwUAAAABAAIDBBEhMVEFEhNBYXEGFCIygZGh8AexwdEjUmLhQpKy8TNyc4LCFSS0NDVTY6L/xAAZAQEAAwEBAAAAAAAAAAAAAAAAAgMEAQX/xAAqEQACAgEEAQMDBAMAAAAAAAAAAQIDEQQSITFBEyLwUWHBcZGh4QUUgf/aAAwDAQACEQMRAD8A7ikJzveAWdbdwRYUMPGs7FADke94fUJ12CWisEMVbjh78kITTuCAArCU7g8fmvOqN4oMSKWHVGAQBJ7Ac0pDxHMJiE7aGjsBeyI6WaLitroBhV013z73BS627gjQ4IeNY4n+yAhIYnwTMbunkfkl4o2fd35qDZhzjQ4G3mgF1ZS/dHJQ6o3igPjlp1RgEBOf/h8fogS/eHNHhfiV1t2FOP8AZSfADRrDEIBlVkbvHmUTrbuCO2XDgCcTfzQEZDA+CLNd0+96oNIdIGQnmHC7ThZ2QOXEqDdLxnDtBgB3G31WazV1we1/waY6WyUd3X6lirSFgOQVbIxWRLEFrsq2PIorplwsKUFvJXQnGazEolFxeGSnsRyUJTvDx+SLCbtLu3WsvYkIMGsMR/ZTIjSqnYlG627gjiVac0Bkj3Tz+gXs73fEIUV5hmjcMffkvIcQvOq7BALLE/1RvFYgAdTdw9fsiMiCGNU442TOsEjNjteCAJEftLNxxv74qAlHDL34LJKzvD7JxxsgA9cbkffihPhF51hShz4WS2qck/Knsjx+aAFDbs7u32spmaBte9vNZO3A5pSGLjmEAbqbuHr9kRkYMGqa1GXmmdYKvmR2j73IA0Q7Tu7s1ASxbc0oL+SlI2JR47+yRvofkgBOnm8ffihCWLu0KUN7pZrDkrOXPZHJAAh/h97flw/upumA4aorU2UZ69KcfogQB2hzQBOpu4ev2Vf0o0jFgykV0CGYkZjbNGJuA4t3khusQKXor3WCrYo7R5lcayjqeHk5f0L0vDmC4NBMfAQzvrvB3jPLememfRzSEOGZgRGPY27ms1tZozuLgb6Lo8hIQg8xdlDEXDX1Gh9DiNalaIGltMQ9V0Nn4jyCKC7fE/ZYHpaoZlY/n5PRjrLZtKtfr88Gg9AtNRIn4byai7TvBC6NAhGI0Pt2r/daPoPRLZUl7yA6lAN66Bo1mrCYDjSp8b09VDQv3yS6+Y/J3/IKPDXz6/g8hu2dnb72Xr4oeNUYnPhdQnbkclCVHaHj8l6Z5hLqbuHr9kUTbRmmNYKqfj4oBiKNoat5X8/qvIMIwzrOw4KcgLXz+yJOHs+IQGdcbkffisSWqcliA8T8l3fEr3qrcvUoEZ5YaNsEAWe7vj90i3FMwXl5o64x905oxlm5epQB1XzfePh8lnWnZ+gR4UMPGs65QApHE8k5EwPIqvmpyFCwe0O3itT5LyBP69g4GuVFD1I5xlZJbJYzjgGrKV7o97151VuXqUvEilpLRgFMiEn8AlILe0OYTMA7SutenvcqHpnp9kjDAY3Wjv7jbmn6iPoh1LJdaX03AlW60aIG5DFx5BaRO9P2kkwoDnN/M9waPfiueaS0m97y6I7aRTiTcN4Ab/kkjGLjV5J8VBtlqjFdnSZb4ivYbwYdDk/60K2DR3TqXjjVeDCccyC3+YYeIC5VI6rsILneITEaGwfwvYeNKeYK5mSO7YPg7ICrSD3RyHyXGdBdKIksQAdeHvYTb/ady6fo7S4jww+Eeyd1qj9J4hSUslcoOJXdOdMNg7OCHtbEi1oCQDqggGnMkDzSMKSi6ogwANcjtOJoBXMi/knNKdSn/wAKZZtdWtHAEamZDmkOGG7JWmh9Cw5ODqwnPeK1a57tYgGlGg0u0DCqxWVK+zO7KXZsha6K8bcPvnyI6D6J7J4iR4m1eLgAarGnOlSXHifJWcTE8yidadn6BMtl2kVIub4la66oVrEVgyWWzseZvJGRwPNTm+4fD5oMZ2oaNsDf3VRhRC86rrgqwrFlatbgh9Vbl6lKmZdn6BASnu94fUqMn3vAo0FgeKuucPdOayNDDBVtigGlir+tOz9AsQB+uDIqDoe07QsMLpfZnI+SclTRtDbmgAhphmpvut74IvWwdxWTZqLXvu8Uo1hyPkgDdTOYWu9J9NOhUl4Zo7+IjG+4LbtoMx5rkWkZvWnHk429b/VYdfY4V4Xk3aCpTnl+C4fNsgMq6hcbmu5LwOkrHHADi2xCuujmhIUcGJMMbEabNa8VbbEkGxPPJc76d6NZLaRcyWGrDLWPLW91rjWoGQoAafqWFaeSqU+j0FbCVrrxlnXNBafbGaQbvbSpG8HAqwdAL+0MD/Zcw+HMV7ppzbkCE4n+ZlF1aXcA0AmhXqaWcpVrceVq64wtaj0BaNlc3rlwXFelml+sTMV9f0t/SwAk0GdG08Tmuyabd+E8tuQx5t/lK4N0b0W2aix4kUazGgQwKkXI1nGoOWqrpPBVXHPRQx50CwsMt/id5Q4c0Sey0nkCVsMx0aimKWS8JjIYp+I41JrlWpt7KvujXR2PBiF0WI17C2lADWtRQ3w3ql2I0Rq+prmjpadd/hw3DmaLa5DoVHjMd1mOWkggBlyDuJLsaZUW1QGUFgKqhlYuloN37OMMaMLQTya5rf6lBWOROVcY9I06VcZSK+WmmDXbg4YOacHNruPpcblt/QDSX45gA9iKCBwIBIPPd5JjSmi4emJcP1XQZiG5zWucxwLXCms0h1CWG1sxwVL8NdCvE+0Rn/4Yc6g3ubRtCTuBNfBWRlkqlHCLDR0KclJgwHwYhNSGva0ljhmHYUIzw3rpsmfw2wz3qAE7qi5RZy9KX5Icu0hwJFB+yjTpo1Scl5OX6qVySa6J9TOYUxNAWobW8kxtBmPNV0RhqbHE7lpMwd7dpcWpa6xsEs7RwGXGylJmgNbX3qcy4FpAubYc0BHrgyKH1Qm9QgbM5HyVi14zHmgF2P2fZN99vfBY6LtOyLHG6hNirrXtu8V5Kijqm3NAS6mcwsTe0GY81iAkkJ3veAUesOz+SYgMDxV1ygBSPe8PqE67BLR2hgq2xw91QBMOz+SACtX0j0AdHjbeHM7MOxaYetS+46wst66s3L5pSYilh1Wmg+6hOuM1iSLK7Z1vMXgVMs2UlmsBLgwEknEm5JNMyuQTTjEiRIrzUkkkrrekwXwItTWjS7yIJ9AuOxIzQyI0uAxGK8/W8OMV0j0dB7lKT7bOn/DTQRl4BjRBSLHo6n5YY7jeZqSeYG5bBNd8+9wQ5eacWNOFWtNKC1hZOwoQcASKkr0YRUYpI82ybnJyZq+nulcCTrDiBznvb3W0sDUVcTgtB6GQtWUed5ixK/7aN/4o3xT0e5k9r07L2MLf9o1SPMeoTmiYLWyvZ3lzj/mcau9SqZSbbTNsKoxhGS8lZpzS8SXga0IN1y4NBcNZrRRxJ1TYmwF7XV3obSgmJeDF1dV9CyKKANMRgZrPYBYNJc4U/SkoJYRqvaHDI4JiYmhDhnUaLCjWjAfsqdy27cFmx792S7gOVLpHplCgR4kF8N51GCjmmpdEIY4NDcA3Vdia1I3K00bNsiQ2locCBR1QRU8EV+jJZ72xXwWuiNoQ442uK50OGS5VKKeZLIuhNrEeCzY878VQdFpf/vZiKaBjTEZU73OiA0HID/8AQV2HLW5/RpLHGpB2sSKKHe55p46oAXI2bHlEvR9X25wdKkMD4Is13T73quk4jhChHAlgJ4mgzRmRiSATUHFb08rJ5UlhtCE9Osgt1nnkN5OQQoGnIrxVrWtaN7qlal03njCmvx4cSHAFAyJq1hmoBJ1hWhqSKGhsnIsCNNQS6Xe1sMMJhnERHAYY4bqrzr7rXZsgelTRUq9833/H9mzDSeuQHatcKtw8ck9Kd4ePyXG+imm4r3lsQrsck8GAyIO9QX41oVPR6iU24T7RDW6VVJSj0yyVU7EonWHZ/JNiXbl81vPPIyPdPP6Bezvd8Qgx3Fho2wpX3VeQHl5o64QC6xWPVm5fNYgAdSOa9EXZ9nHemNq38w8wlJlpc6oFRwugJl+07Itv9+a86mRvUZUapq6wpvtkmjFbmPMIBd08MlHq+07VaV3crIOyd+U+SclnANAJAN7G29AD2ezubg2otU0rpOWk3hkCTg7Q1q6jWUrxDSSVts2dYDVvfddc46a6CmzG2sKE6Iw/lpVp31B3b6rPqXNQzDs06VQc8TfBt/R7SDZtjiOw9h1XsN6E3BBGLTeh4FW4j6nZpWn91q/w80TEl2xYkxRj4mqAzWBIazWu6hpU6xtwWxx2EuJAJGY5KylycE59ld6grGodC+ltFwp5mpFbZtwd4JyIwWsaZ0KyThtZDrqnWNzU1rf6Lc5Tsk61udlX9K5LbwCGEGI3tNANzm0cfsk45WfJ2qxppN8HLjEoUppfTj5aGHsguimtLAlotWriAaBRjxqOINiDQhMSk/qmrXFpzBosfT5PS7XAPo58SNtEbAjy+prnVa9lwCcNYbqm1VvEOIqKBpckdqITzKYhz7c1F4fQimu2XjXpqW0S8Gj3Nc2pNQCHAE11aXFq0r6JDQf40QCvZF3HcB+62uJDJJIBpU7ldTUpLMjPfe4PEWT1Q8DV7Ibbw9heNltTtE1p6okp2a61udkSO8FpAIJyC2HngnzYIoW1G8GlFRaR0lDaxzYFHOoQ0NHZbXjhau5I9MtImE1kEGjolSdx1RStOZIS0oIoYGS7A55ALiS0AVwq52HzWHU6iUZbId/OjfptPFx9SfXzsp9GdHNgDEiWO4b10LRY/BZDpQ0r/wAlSyGgYpcHzD2vIuGMq5tf1OIvyothl2kOBIoMyuaPTyg3OXfR3W6lWJRTyT6kc1LrYFqI+1b+YeYVe6G7I+S3nnhyzadoW3fX6rBC2fax3KcqQ0UdY132yXsy4ObQGp4XQEeujJYldk78p8isQEU/Jd3xKnsG5BKzDi00bYIA093fH7pJuKYlnFxo64pX5JgwW5BAFVfN94+HyUdu7MpqAwOaCRUoAUjieSbiYHkUvMjVALbGqAyM4kAnegAqxlD2B73r0y7cglIry0kA0H7IA0/gEoxwBBJoKi5Wu9K+lZlxqMo6JmbhvIZrmukNJxpg1fEc7mbeAwWiGnlJZfBTK5ReDc/ijpWWa0FkvDjxSD+IHloadwcYd3HgcFzyciQ3PPVnlzNwd3hzC9dAiAGnaBxad/LiiaH0S2IdZtiMdxByIXLdHuXt7LKdbsfu6MlZOYcbADjdbN0WkZaJFfBjmYMRlKkBrYBLrtaHglxNCK4IUhFLy5gsW0rmQcHDgaHyKegxdSzbn0/cqvT6GT5s/Yu1Wvh1V+50CTk2QW6sNoa3h8ycSVdQe6OQ+S5lJTcVnde4eNvJbDI9IH2ETDMbuYV09LKPXJljepdmxz+I8UGXNHAnj8ijSbhEFT2huKV6RyZfLRmwgBELCG8eHjh4rK+EXxWWhTSD5GfGyihsVtey4g2JtVkQXaeIIXmi9FMlWmHDLyKk1e4udwGsdwWg9GdKxNYwNR4eey5paajia4UzXWocFtBUAmgWXTWSsbc1yvsbNVV6KUYvh/chI4HmpTZ7B8PmgTLw06rTS1SBj5KMu4k0cahazEBVq3BQ2DcgkTGdmUASe73h9SvJPveBRZZocKuua0XswwNFWihQDKxVu3dmViAP139Pr+yzZbTtVpupigbB2RTMu8NFHWKAhqbPtY7sveC965X+H1/ZSmXBwo25rVLCC7IoA/Uv1en7qmm9MOl5jZROzDNNm4jsuNKuaTudWtsktNdM2QDGbG7MRjnBjKd4GuzIzDhS+aNPzUOYhgENeIos04GgrUb7WwVUpprCeC+NcovLWUWr51jx2nBm+5xUoLGntNeHUvbh4rUIMnswGgG1r1r4kq3kA5t8Fz1GuzrqT6L3rv6fX9klpeOIcJ0YmmQ44C/hVV+jdK7WI6C+G6FGb/C4ghzb0exws5poeOYVR09nyGsgjdcjif2+a11V7ppGSyW2LNLm6x4hcb1KqZthhRSzgHedR9Ctj0bB3rWekMX/ALtwyhs/qevTk8IwR5ZYy5BTMOC3W1qdqlK8MjmqyTiqxY9EzrQy1grXfQivA0qOVgnYAVex6bgxEycwWkOyU/6s0vLRusV5EjWWhaF0gSS4m5c4nxJXM/Ukdn6O6V2Z1TdjsOB+xWzbfX7NKV3+q5hoecDhRWvSLpO6WlCWH8c1YzPAku8rcyFkvpy8o0VWeGbFpnSLYDtRp1ohFSMA0bq/ZJf9ZjEXdqjgAPXFczgdJDqNeCXEtBLnElxNL1JvVEkIs5pBxhwBUgVPaDQPE774LypOUnwevGuMI5aRuEfTsNjnuYfxA0kDEE7y4k18/VE6NaUjTcaHEDnNEMHaj+F16NpkXX8lTyfw8mnf4sWFBbaw1nuOZ3Cviug6G0PClYOyhHWJoXOPecfsBgEhU/8AhGy2OOOX0WHXf0+v7LOp1vren7pfYOyKeEZuYWkxAdfZ9nHflw+iza7Ts0pvriozLdY1bcUp815LtLTVwoEBPqX6vT914mNu3MLxAFSE53vAIe1dmfNNyzQ5tSKnjdABke94fUJ12CXmmhoq2xruslRFdmfNAVemdCQJturGZWmDhZzf8rh8sFrU/wBAZgCG+UmNYwyS1r+yRU7nC27ILpOyb+UeQScw4hxANBkFCUIy7La75w4TNYl5mbhNHWpZx/VDLX+bWkkeSqY3T2XNNkdcE94YCnFb/KHWJ1r233XJPiZ0HZLxDNQobTCee0Kdxx5fwndXlkoehH6lqvcnhRWSwmNPNmIzXwz2YbS0OG9znAmh4aovmSl9LufGftCa1x+60+Q0ibDADcFssjOVXsafYoJR8Hl6mM97bLWVh6rKrnOl4tZyId2qwerj9V0CJHox17UryWn9MZPZR4YpQ7GGD/mI13erypXPGCumOcgZSIrOC9UsmVawiuRZJoeY5MQ3pJhR2OVhBjUeLRq0h2jnSxhkmrYzNqw0pi5wc3m0j1C2XSUejCryHoPr2gYT2NrHlzFc2mLmiI7XZ4toQM2tVVstuCdccpmt6I0lqkVKj0l0ntnindaNUc8SfO3gqFhJpQosVyTn7SVcPceSzWE9pla5Oc3+k0XVvhLICsSI1gaxo1RiSXOuSSbkgAea5dJNuu39EZQwJWG24Lhru5u/aiyywo58s1Nvov57EclCU7w8fkjSg1gda9991KYYA0kAA2uOazgYVU7Er3au/MfNP6jbWFeQQApN1Gnn9lk13fFAmKtdawpW1r3U5Zxc6huON0AusVnsm/lHkFiAB1LiomLs+zjvR+sNz+aWjsLzVoqEBIP2nZw3+/NS6nTeoS7Sw1dYUojmYbmgA9dOXqvRB2narSv0sgdXdl8kzBiBoo40KAiW7O+NbIUeI2K0w3sBa4apBuCDZGmHa4o2595oLYDgQSLDkgOMdO+h8SRia7AXQHHsuy/Q7jx3qk0fpCmK+iZgwojSx4DmOFC0ioIyIWgz/wAK5WI8vhPjQ2n+FrmkeGuCfOqlXNwfHRdOUbY+7s1/o80zUaHBbfWNXcGC7j5W5kJP4kQgZh5G5xHlb6LqXRno9AkGkQ2kF1KvcdZ7qZncOAoFyrptF1ojzm4nzJWpWepl/Qx7FA1yVVnCKrJdWEMq2BXIbYUUOS7CiNKtIC2kbtK6D8IZwtk3MpXViu8nBp+dVo0WHULcfhdDIEZg/S75j6hUahZiW1dmn9O9A9TmS9raQIpLmZNJu6H4G44EZFarGiVK+kJ3RkGPCdBmWBzHbjw3gi4IzF1okz8I5Zzqw5mMGnBpDCeQcQPUFZfVysMvjFJmmdDNHGZmGMAq2oc/gwG9eeHMrvQlAb1pW9MlS6A6MQ5KHqQIZFe84kF7jm4/QUCv2R2gAE3FlGc9x0CXbO2NbrBG1+zSlfpdeTA1zVtxh7qvIMMtNXCgUAE6kM0MzXBM9Zbn80mZd2XyQBgzadrDd9fqsMLZ9rHcvZdwYKOsa1Xsd4eKNuUBDrpy9V4h9Xdl8liAEn5Lu+JRdmMh5JKaNHUFhwQBZ93Z8R9Uo3FHlDV17233yTZhjIeSAmq+b7x8Pkh7Q5nzTss0FoJFTfHmgAyOJ5JuJgeRS84KAUtfdZLMeai5xG9AQVjK90e96nsxkPJIzDiHEA0H7ICek3UbXKp9FwvpQ+rjzXaJ2LSDFJ/IaV42+q4d0if2zzWmle1lc+xCAnYZSMBOQytESljLCmGJVhTMIqwgxhrVuHw4OrHcM2H0LT91qkALYuijtWO3jUeYKhYsxZKD9x0OfxHihSveHvcUaTvWt+d0WYaA0kChXmmsMquJieZWbQ5nzVhDYKCwwCAFI4HmpzfcPh80CbNCKWtusoyziXAE1HFAAVq3BebMZDyVc55rifNAFnu94fUryT73gUaUFRe9998l7NCjaix4IBhYqvaHM+a8QDHXDkFJsPado23WQurOy9QjQYgYKOsUB45mz7Qvuv74KPWydwU4zw8Ubc4+6oIlnZeoQB+pjMqDoxZ2RcDPjdG603P0KWjtLjVoqCgJNibSxtS9lMyoF6m1/JCl4eoavtW3uiYdMNIoDc2wKAD1w5BTbAD+0Tc/2QOquy9QmIUUNGqcQgKnpRBLZaJqXNKmppZt6c1wvTEwC+hsciu4dNJkdVfQ/lb/ADOH2K+d9OO14j+atha4rBFxT5LOCW5hOMAzC0+HKfqPmidW/U7+Yq1alLwQdX3N0hhuYTENzBi4eYWjtlW5u/md91MSrMieZJ+ZXf8AaX0I+j9zf2T0FuMRo8QrrorpCFGmYUNjqkuxGFgXY+C5jJQ2g2aB4BbL0Mjak7AP/wBrPIkA/NQlqm1hIlGlLyd1ednheua8bHL+ycD/AHXsca9NW9Pe9DawsIcRYLOWhjKNzKgZoi1Ba3kiNmG4k+hQXS7iSQLG6AIxu0ubUtZeughnaFyPrZZAdqCjrE390XsWKHjVbcoAfXDkETqgN6lL9Vdl6hNCZbn6FACc/Z9kX3398FjYm07JtvsvIzS81bcUp7rzWQWFhq6wQBOpjMrFPrTc/QrEAZITve8Ag6xzTsmKt8UAGR73h9QnXYJeds22f3SbXGuKAgSn5NtWD3vTGqMkhNHtHw+SAPPYDmlIeI5hHkrk1yTUQWPIoCarprvnw+QQ9Y5p+WHZHvegNO6dRKSvOI30a8/RcHmDUk8fqu9fFM0lmf5z/Q5cAcblASJUQ5Fa1JzoLL7lw6lkZD17tElHc9jIb3MIZFDjDccHhp1SW8jZZDikrh1xwWso66vNDP1Y8M5PYfJwK1yUdcK9lXUe08l04fREmbHmFOZbVh970GbPd4hQlj2h73LpwCrWFgOQXuqMlWxDc8ygDT2I5Icp3h4/JMSVwa5qU0OyfD5oA6qnYlZrHNWbWiiADI908/oF7O93xCBO2dbL6leShq7wQAFitdUZLEADqbcz6fZDfEMM6owxui9bbx8kGLDLzrNwQHsN5iGjsMbe+Kn1Ro3n34KEJhhmrsMPfkiGabxQAeuOyHr90RkIPGscTlwsg9UdwRocUMGqcQgPIjdndu+11ATRNrXt5+KnFdtLNxF0Nss4XO66AN1NuZ9Pshujlh1RSgz80UzTePkgugFxLhgf7fRAad8UI5dLMrSzz/Q5cGBuu8fFCEWyrK//ACf8HrgdbodHYZXs2OyeSHCKlNHsnkUIlx08kdnozQjgMYMavNxhRB/U5anCK6T8UIFNCaJp/A2Cw83S9f8AgVzOEVwkWUsVfQDcLX5ZyvZU91Dh9FSP4rGl25rcOICM+AGDWFajPyS2in6kKHrb2MI/lCaiRg8aoxK6AXXHZD1+6KJUG97380HqjuCO2ZaBQ4i3kgBxHbOzd97rxkYxDqmlDlwusjN2l24YLyDBLDrOw9hAG6m3M+n2QTNuFrev3R+tt4+SXMq45IAkNm0u7HC3vivXwxDGsMcLrITxDFHY4+/JZFiB41W4oAfXHZD1+6xedUdwWIACfku74lYsQHk93fH7pJuKxYgLVV833j4fJYsQE5HE8k3EwPIrFiAq1YyvdHvesWIDTPi3/wCkZ/qf8Hr553rFiHUNQVOa7h5FYsQidC+Lf/ssj/qSv/jRVyWEsWIdH5ZX8n/CsWID6Egf4MH/AE2f0tRpXvD3uKxYgLFVcTE8yvFiAckcDzU5vuHw+axYgK9WrcFixAJT3e8PqV5J97wKxYgH1ixY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286044"/>
            <a:ext cx="643271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3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75656" y="278092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ÖDEME EMRİ BELGESİ KANITLAYICI BELGELERİN SIRASI</a:t>
            </a:r>
          </a:p>
        </p:txBody>
      </p:sp>
    </p:spTree>
    <p:extLst>
      <p:ext uri="{BB962C8B-B14F-4D97-AF65-F5344CB8AC3E}">
        <p14:creationId xmlns:p14="http://schemas.microsoft.com/office/powerpoint/2010/main" val="4042456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19121-D898-531D-6EB3-F5E4568D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31DD20B-3960-DF1C-8E9F-23ABC71F5EE1}"/>
              </a:ext>
            </a:extLst>
          </p:cNvPr>
          <p:cNvSpPr txBox="1"/>
          <p:nvPr/>
        </p:nvSpPr>
        <p:spPr>
          <a:xfrm>
            <a:off x="2339752" y="234888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0427C5C-A141-372C-5CC6-9067DE0EB8BF}"/>
              </a:ext>
            </a:extLst>
          </p:cNvPr>
          <p:cNvSpPr txBox="1">
            <a:spLocks/>
          </p:cNvSpPr>
          <p:nvPr/>
        </p:nvSpPr>
        <p:spPr>
          <a:xfrm>
            <a:off x="1259632" y="676747"/>
            <a:ext cx="6984776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/>
              <a:t>22/D KAPSAMINDA YAPILAN HARCAMALAR</a:t>
            </a:r>
          </a:p>
        </p:txBody>
      </p:sp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F0326CF0-510D-44EF-8044-BA1A45829560}"/>
              </a:ext>
            </a:extLst>
          </p:cNvPr>
          <p:cNvSpPr txBox="1">
            <a:spLocks/>
          </p:cNvSpPr>
          <p:nvPr/>
        </p:nvSpPr>
        <p:spPr>
          <a:xfrm>
            <a:off x="1471137" y="1171134"/>
            <a:ext cx="3775284" cy="20679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+mj-lt"/>
              <a:buAutoNum type="arabicParenR"/>
            </a:pP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600" b="1" dirty="0">
                <a:solidFill>
                  <a:srgbClr val="FF0000"/>
                </a:solidFill>
              </a:rPr>
              <a:t>MYS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tr-TR" sz="1600" dirty="0"/>
              <a:t>den alınmış harcama talimatı/onay belgesi</a:t>
            </a:r>
          </a:p>
          <a:p>
            <a:pPr algn="just">
              <a:buClrTx/>
              <a:buFont typeface="+mj-lt"/>
              <a:buAutoNum type="arabicParenR"/>
            </a:pPr>
            <a:r>
              <a:rPr lang="tr-TR" sz="1600" dirty="0"/>
              <a:t>Piyasa fiyat araştırma tutanağı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/>
              <a:t>TİF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/>
              <a:t>Muayene kabul tutanağı/bakım onarıma ilişkin rapor</a:t>
            </a:r>
          </a:p>
        </p:txBody>
      </p:sp>
      <p:pic>
        <p:nvPicPr>
          <p:cNvPr id="5" name="Picture 8" descr="İTÜ / İMİD / Satın Alma Şube Müdürlüğü">
            <a:extLst>
              <a:ext uri="{FF2B5EF4-FFF2-40B4-BE49-F238E27FC236}">
                <a16:creationId xmlns:a16="http://schemas.microsoft.com/office/drawing/2014/main" id="{7CFF0FFA-08C6-64A4-43C6-5FA5DF44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75" y="1252811"/>
            <a:ext cx="3612000" cy="18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Yer Tutucusu 2">
            <a:extLst>
              <a:ext uri="{FF2B5EF4-FFF2-40B4-BE49-F238E27FC236}">
                <a16:creationId xmlns:a16="http://schemas.microsoft.com/office/drawing/2014/main" id="{F1646652-5877-5628-1FED-DBFFB6601587}"/>
              </a:ext>
            </a:extLst>
          </p:cNvPr>
          <p:cNvSpPr txBox="1">
            <a:spLocks/>
          </p:cNvSpPr>
          <p:nvPr/>
        </p:nvSpPr>
        <p:spPr>
          <a:xfrm>
            <a:off x="1466001" y="3152270"/>
            <a:ext cx="7560841" cy="5294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Tx/>
              <a:buFont typeface="+mj-lt"/>
              <a:buAutoNum type="arabicParenR" startAt="5"/>
            </a:pPr>
            <a:r>
              <a:rPr lang="tr-TR" sz="1600" dirty="0"/>
              <a:t>Yapılan bakım onarım her bir taşınırlar için </a:t>
            </a:r>
            <a:r>
              <a:rPr lang="tr-TR" sz="1600" b="1" dirty="0"/>
              <a:t>52.000,00 TL</a:t>
            </a:r>
            <a:r>
              <a:rPr lang="tr-TR" sz="1600" dirty="0"/>
              <a:t> üzeri, taşınmazlar için </a:t>
            </a:r>
            <a:r>
              <a:rPr lang="tr-TR" sz="1600" b="1" dirty="0"/>
              <a:t>114.000.000 TL </a:t>
            </a:r>
            <a:r>
              <a:rPr lang="tr-TR" sz="1600" dirty="0"/>
              <a:t>üzeri ise harcamanın değer artırıcı kapsamda olup olmadığının belirtilmesi</a:t>
            </a:r>
          </a:p>
          <a:p>
            <a:pPr marL="342900" indent="-342900">
              <a:buClrTx/>
              <a:buFont typeface="+mj-lt"/>
              <a:buAutoNum type="arabicParenR" startAt="5"/>
            </a:pPr>
            <a:r>
              <a:rPr lang="tr-TR" sz="1600" dirty="0"/>
              <a:t>Vergi borcu dilekçesi (güncel tarihli olmalı en çok bu sebepten evrak iade ediliyor)</a:t>
            </a:r>
          </a:p>
          <a:p>
            <a:pPr marL="342900" indent="-342900">
              <a:buClrTx/>
              <a:buFont typeface="+mj-lt"/>
              <a:buAutoNum type="arabicParenR" startAt="5"/>
            </a:pPr>
            <a:r>
              <a:rPr lang="tr-TR" sz="1600" dirty="0" err="1"/>
              <a:t>Ekap</a:t>
            </a:r>
            <a:r>
              <a:rPr lang="tr-TR" sz="1600" dirty="0"/>
              <a:t> yasaklılık teyidi</a:t>
            </a:r>
          </a:p>
          <a:p>
            <a:pPr marL="342900" indent="-342900">
              <a:buClrTx/>
              <a:buFont typeface="+mj-lt"/>
              <a:buAutoNum type="arabicParenR" startAt="5"/>
            </a:pPr>
            <a:r>
              <a:rPr lang="tr-TR" sz="1600" dirty="0" err="1"/>
              <a:t>Ekap</a:t>
            </a:r>
            <a:r>
              <a:rPr lang="tr-TR" sz="1600" dirty="0"/>
              <a:t> doğrudan temin giriş belgesi</a:t>
            </a:r>
          </a:p>
          <a:p>
            <a:pPr marL="342900" indent="-342900">
              <a:buClrTx/>
              <a:buFont typeface="+mj-lt"/>
              <a:buAutoNum type="arabicParenR" startAt="5"/>
            </a:pPr>
            <a:r>
              <a:rPr lang="tr-TR" sz="1600" dirty="0"/>
              <a:t>Fatura</a:t>
            </a:r>
          </a:p>
          <a:p>
            <a:pPr marL="342900" indent="-342900">
              <a:buClrTx/>
              <a:buFont typeface="+mj-lt"/>
              <a:buAutoNum type="arabicParenR" startAt="5"/>
            </a:pPr>
            <a:r>
              <a:rPr lang="tr-TR" sz="1600" dirty="0"/>
              <a:t>E arşiv fatura ise mükellefin e fatura mükellefi olup olmadığının kontrol edilmesi gerekli. </a:t>
            </a:r>
            <a:r>
              <a:rPr lang="tr-TR" sz="1600" b="1" dirty="0">
                <a:solidFill>
                  <a:srgbClr val="FF0000"/>
                </a:solidFill>
              </a:rPr>
              <a:t>E fatura mükellefi firma, E arşiv fatura düzenleyemez</a:t>
            </a:r>
          </a:p>
          <a:p>
            <a:pPr marL="342900" indent="-342900">
              <a:buClrTx/>
              <a:buFont typeface="+mj-lt"/>
              <a:buAutoNum type="arabicParenR" startAt="5"/>
            </a:pPr>
            <a:r>
              <a:rPr lang="tr-TR" sz="1600" dirty="0">
                <a:solidFill>
                  <a:schemeClr val="tx1"/>
                </a:solidFill>
              </a:rPr>
              <a:t>Fatura üzerinde </a:t>
            </a:r>
            <a:r>
              <a:rPr lang="tr-TR" sz="1600" dirty="0" err="1">
                <a:solidFill>
                  <a:schemeClr val="tx1"/>
                </a:solidFill>
              </a:rPr>
              <a:t>Iban</a:t>
            </a:r>
            <a:r>
              <a:rPr lang="tr-TR" sz="1600" dirty="0">
                <a:solidFill>
                  <a:schemeClr val="tx1"/>
                </a:solidFill>
              </a:rPr>
              <a:t> bilgisi bulunması</a:t>
            </a:r>
          </a:p>
        </p:txBody>
      </p:sp>
    </p:spTree>
    <p:extLst>
      <p:ext uri="{BB962C8B-B14F-4D97-AF65-F5344CB8AC3E}">
        <p14:creationId xmlns:p14="http://schemas.microsoft.com/office/powerpoint/2010/main" val="4120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339752" y="234888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24AAD833-D29A-B71C-6844-9089073691B6}"/>
              </a:ext>
            </a:extLst>
          </p:cNvPr>
          <p:cNvSpPr txBox="1">
            <a:spLocks/>
          </p:cNvSpPr>
          <p:nvPr/>
        </p:nvSpPr>
        <p:spPr>
          <a:xfrm>
            <a:off x="1547664" y="620688"/>
            <a:ext cx="6984776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/>
              <a:t>İHALE USULÜ İLE YAPILAN ALIMLARDA TAAHHÜT DOSYASI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FA8F86-3B75-4635-104F-7CA5597AC33D}"/>
              </a:ext>
            </a:extLst>
          </p:cNvPr>
          <p:cNvSpPr txBox="1">
            <a:spLocks/>
          </p:cNvSpPr>
          <p:nvPr/>
        </p:nvSpPr>
        <p:spPr>
          <a:xfrm>
            <a:off x="1547664" y="1412776"/>
            <a:ext cx="7416824" cy="5294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 İhale onay belgesi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Yaklaşık maliyet hesaplama cetveli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İhale ilan tutanağı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İhale komisyon kararı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Sözleşme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Damga vergisi ve Karar pulu yatırıldığına dair vergi dairesi alındısı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Kesin teminatın yatırıldığına dair alındı örneği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Alımın çeşidine göre TİF/Muayene Kabul Tutanağı/</a:t>
            </a:r>
            <a:r>
              <a:rPr lang="tr-TR" sz="1600" dirty="0" err="1">
                <a:solidFill>
                  <a:schemeClr val="tx1"/>
                </a:solidFill>
              </a:rPr>
              <a:t>Pulsontaj</a:t>
            </a:r>
            <a:endParaRPr lang="tr-TR" sz="1600" dirty="0">
              <a:solidFill>
                <a:schemeClr val="tx1"/>
              </a:solidFill>
            </a:endParaRP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Fatura (Faturada </a:t>
            </a:r>
            <a:r>
              <a:rPr lang="tr-TR" sz="1600" dirty="0" err="1">
                <a:solidFill>
                  <a:schemeClr val="tx1"/>
                </a:solidFill>
              </a:rPr>
              <a:t>Iban</a:t>
            </a:r>
            <a:r>
              <a:rPr lang="tr-TR" sz="1600" dirty="0">
                <a:solidFill>
                  <a:schemeClr val="tx1"/>
                </a:solidFill>
              </a:rPr>
              <a:t> bilgisi olmalı)</a:t>
            </a:r>
          </a:p>
          <a:p>
            <a:pPr>
              <a:buClrTx/>
              <a:buFont typeface="+mj-lt"/>
              <a:buAutoNum type="arabicParenR"/>
            </a:pPr>
            <a:r>
              <a:rPr lang="tr-TR" sz="1600" dirty="0">
                <a:solidFill>
                  <a:schemeClr val="tx1"/>
                </a:solidFill>
              </a:rPr>
              <a:t>Vergi borcu dilekçesi ve/veya SGK ilişiksiz belgesi</a:t>
            </a:r>
          </a:p>
          <a:p>
            <a:pPr marL="0" indent="0">
              <a:buClrTx/>
              <a:buNone/>
            </a:pP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İhale Hesaplama ve Maliyet Hizmetleri">
            <a:extLst>
              <a:ext uri="{FF2B5EF4-FFF2-40B4-BE49-F238E27FC236}">
                <a16:creationId xmlns:a16="http://schemas.microsoft.com/office/drawing/2014/main" id="{5A5E9968-8E0F-6A60-3AC1-3EBA3AD2C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14423"/>
          <a:stretch>
            <a:fillRect/>
          </a:stretch>
        </p:blipFill>
        <p:spPr bwMode="auto">
          <a:xfrm>
            <a:off x="5940152" y="5052222"/>
            <a:ext cx="2952328" cy="16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52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51623-3EBF-0060-8057-700A0E91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30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30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109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 useBgFill="1">
        <p:nvSpPr>
          <p:cNvPr id="3111" name="Rectangle 311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13" name="Group 311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311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1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1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1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1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1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127" name="Group 312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312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2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3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Unvan 1">
            <a:extLst>
              <a:ext uri="{FF2B5EF4-FFF2-40B4-BE49-F238E27FC236}">
                <a16:creationId xmlns:a16="http://schemas.microsoft.com/office/drawing/2014/main" id="{899D96EF-A2F3-3BA0-E45C-1C54C86EB2BD}"/>
              </a:ext>
            </a:extLst>
          </p:cNvPr>
          <p:cNvSpPr txBox="1">
            <a:spLocks/>
          </p:cNvSpPr>
          <p:nvPr/>
        </p:nvSpPr>
        <p:spPr>
          <a:xfrm>
            <a:off x="4862322" y="624110"/>
            <a:ext cx="376613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/>
              <a:t>MAAŞ</a:t>
            </a:r>
          </a:p>
        </p:txBody>
      </p:sp>
      <p:sp>
        <p:nvSpPr>
          <p:cNvPr id="3141" name="Rectangle 314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14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pic>
        <p:nvPicPr>
          <p:cNvPr id="3074" name="Picture 2" descr="Yeni zamlı maaşlar ne zaman yatacak? 2022 zamlı maaşlar hangi ay yatacak? |  Son Dakika Haberleri">
            <a:extLst>
              <a:ext uri="{FF2B5EF4-FFF2-40B4-BE49-F238E27FC236}">
                <a16:creationId xmlns:a16="http://schemas.microsoft.com/office/drawing/2014/main" id="{EA885115-B249-B19E-3D39-E1B2F640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r="29443"/>
          <a:stretch>
            <a:fillRect/>
          </a:stretch>
        </p:blipFill>
        <p:spPr bwMode="auto">
          <a:xfrm>
            <a:off x="-1166" y="1731"/>
            <a:ext cx="3521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E22CA5-A175-7616-6BC6-DE92446C3A6E}"/>
              </a:ext>
            </a:extLst>
          </p:cNvPr>
          <p:cNvSpPr txBox="1">
            <a:spLocks/>
          </p:cNvSpPr>
          <p:nvPr/>
        </p:nvSpPr>
        <p:spPr>
          <a:xfrm>
            <a:off x="4828643" y="2133600"/>
            <a:ext cx="379981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/>
              <a:t>Aylık personel bildirimi</a:t>
            </a:r>
          </a:p>
          <a:p>
            <a:pPr>
              <a:lnSpc>
                <a:spcPct val="90000"/>
              </a:lnSpc>
            </a:pPr>
            <a:r>
              <a:rPr lang="en-US" sz="1400"/>
              <a:t>Bordro icmal</a:t>
            </a:r>
          </a:p>
          <a:p>
            <a:pPr>
              <a:lnSpc>
                <a:spcPct val="90000"/>
              </a:lnSpc>
            </a:pPr>
            <a:r>
              <a:rPr lang="en-US" sz="1400"/>
              <a:t>Banka listesi</a:t>
            </a:r>
          </a:p>
          <a:p>
            <a:pPr>
              <a:lnSpc>
                <a:spcPct val="90000"/>
              </a:lnSpc>
            </a:pPr>
            <a:r>
              <a:rPr lang="en-US" sz="1400"/>
              <a:t>Kesintilere ait listeler (BES,İcra,Nafaka vb.)</a:t>
            </a:r>
          </a:p>
          <a:p>
            <a:pPr>
              <a:lnSpc>
                <a:spcPct val="90000"/>
              </a:lnSpc>
            </a:pPr>
            <a:r>
              <a:rPr lang="en-US" sz="1400"/>
              <a:t>Sigorta Listesi (KBSden)ve Sigorta poliçeleri</a:t>
            </a:r>
          </a:p>
          <a:p>
            <a:pPr>
              <a:lnSpc>
                <a:spcPct val="90000"/>
              </a:lnSpc>
            </a:pPr>
            <a:r>
              <a:rPr lang="en-US" sz="1400"/>
              <a:t>Aylık terfi bilgisi (KBS den) ve üst yazılar</a:t>
            </a:r>
          </a:p>
          <a:p>
            <a:pPr>
              <a:lnSpc>
                <a:spcPct val="90000"/>
              </a:lnSpc>
            </a:pPr>
            <a:r>
              <a:rPr lang="en-US" sz="1400"/>
              <a:t>İşe başlamalarda göreve başlama yazısı</a:t>
            </a:r>
          </a:p>
          <a:p>
            <a:pPr>
              <a:lnSpc>
                <a:spcPct val="90000"/>
              </a:lnSpc>
            </a:pPr>
            <a:r>
              <a:rPr lang="en-US" sz="1400"/>
              <a:t>Aile yardım beyannamesi</a:t>
            </a:r>
          </a:p>
          <a:p>
            <a:pPr>
              <a:lnSpc>
                <a:spcPct val="90000"/>
              </a:lnSpc>
            </a:pPr>
            <a:r>
              <a:rPr lang="en-US" sz="1400"/>
              <a:t>Personel nakil bildirimi </a:t>
            </a:r>
          </a:p>
          <a:p>
            <a:pPr>
              <a:lnSpc>
                <a:spcPct val="90000"/>
              </a:lnSpc>
            </a:pPr>
            <a:r>
              <a:rPr lang="en-US" sz="1400"/>
              <a:t>Atama onayı</a:t>
            </a:r>
          </a:p>
          <a:p>
            <a:pPr marL="0" indent="0">
              <a:lnSpc>
                <a:spcPct val="90000"/>
              </a:lnSpc>
            </a:pPr>
            <a:endParaRPr lang="en-US" sz="140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1722F83-771C-B4E3-DE90-A1AEFCC5BAB0}"/>
              </a:ext>
            </a:extLst>
          </p:cNvPr>
          <p:cNvSpPr txBox="1"/>
          <p:nvPr/>
        </p:nvSpPr>
        <p:spPr>
          <a:xfrm>
            <a:off x="2339752" y="2348880"/>
            <a:ext cx="4571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12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E3EE3-D3FF-491E-AAB6-FF9CE29A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410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411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131" name="Rectangle 413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13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 useBgFill="1">
        <p:nvSpPr>
          <p:cNvPr id="4135" name="Rectangle 4134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137" name="Group 4136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4138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3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2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4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5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6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7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8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49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151" name="Group 4150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4152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3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4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5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6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7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8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59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60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61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62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63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165" name="Rectangle 4164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167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pic>
        <p:nvPicPr>
          <p:cNvPr id="4098" name="Picture 2" descr="Ünlem simgesi simgesi. ©sumkinn 488748738'e ait Stok Vektör">
            <a:extLst>
              <a:ext uri="{FF2B5EF4-FFF2-40B4-BE49-F238E27FC236}">
                <a16:creationId xmlns:a16="http://schemas.microsoft.com/office/drawing/2014/main" id="{699A8991-0C0C-1726-F365-9246B2693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r="26210"/>
          <a:stretch>
            <a:fillRect/>
          </a:stretch>
        </p:blipFill>
        <p:spPr bwMode="auto">
          <a:xfrm>
            <a:off x="-1166" y="1731"/>
            <a:ext cx="3503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89474D-5A83-71EF-56D2-C9110485E118}"/>
              </a:ext>
            </a:extLst>
          </p:cNvPr>
          <p:cNvSpPr txBox="1">
            <a:spLocks/>
          </p:cNvSpPr>
          <p:nvPr/>
        </p:nvSpPr>
        <p:spPr>
          <a:xfrm>
            <a:off x="4828643" y="2133600"/>
            <a:ext cx="379981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b="1"/>
          </a:p>
          <a:p>
            <a:pPr marL="0" indent="0"/>
            <a:r>
              <a:rPr lang="en-US" b="1"/>
              <a:t>SADECE OCAK AYI MAAŞI İÇİN;</a:t>
            </a:r>
          </a:p>
          <a:p>
            <a:r>
              <a:rPr lang="en-US"/>
              <a:t>Kıdem Listesi</a:t>
            </a:r>
          </a:p>
          <a:p>
            <a:pPr marL="0" indent="0"/>
            <a:r>
              <a:rPr lang="en-US"/>
              <a:t>(KBS ve Personel Daire Başkanlığı)</a:t>
            </a:r>
          </a:p>
          <a:p>
            <a:r>
              <a:rPr lang="en-US"/>
              <a:t>Engelli Raporları</a:t>
            </a:r>
          </a:p>
          <a:p>
            <a:r>
              <a:rPr lang="en-US"/>
              <a:t>Yabancı Dil Tazminatı</a:t>
            </a:r>
          </a:p>
          <a:p>
            <a:pPr marL="0" indent="0"/>
            <a:r>
              <a:rPr lang="en-US"/>
              <a:t>(KBS Listesi ve Sınav Sonuç Belgeleri)</a:t>
            </a:r>
          </a:p>
          <a:p>
            <a:pPr marL="0" indent="0"/>
            <a:endParaRPr lang="en-US" b="1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AB82015-4EE6-1375-35C8-20CEE0DD8493}"/>
              </a:ext>
            </a:extLst>
          </p:cNvPr>
          <p:cNvSpPr txBox="1"/>
          <p:nvPr/>
        </p:nvSpPr>
        <p:spPr>
          <a:xfrm>
            <a:off x="2339752" y="2348880"/>
            <a:ext cx="4571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050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CE8D825F-D27E-6372-24A2-2E108263B5A2}"/>
              </a:ext>
            </a:extLst>
          </p:cNvPr>
          <p:cNvSpPr txBox="1"/>
          <p:nvPr/>
        </p:nvSpPr>
        <p:spPr>
          <a:xfrm>
            <a:off x="4862322" y="624110"/>
            <a:ext cx="376613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EKDERS ÖDEMELERİ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pic>
        <p:nvPicPr>
          <p:cNvPr id="7" name="Picture 6" descr="Bir tabloda okul malzemeleri">
            <a:extLst>
              <a:ext uri="{FF2B5EF4-FFF2-40B4-BE49-F238E27FC236}">
                <a16:creationId xmlns:a16="http://schemas.microsoft.com/office/drawing/2014/main" id="{BBB4F359-3775-FEB9-8AEC-2199D6A3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80" r="40521" b="-2"/>
          <a:stretch>
            <a:fillRect/>
          </a:stretch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9E0403E-51A4-6A33-EDF7-19A19CB2E13B}"/>
              </a:ext>
            </a:extLst>
          </p:cNvPr>
          <p:cNvSpPr txBox="1"/>
          <p:nvPr/>
        </p:nvSpPr>
        <p:spPr>
          <a:xfrm>
            <a:off x="4828643" y="2133600"/>
            <a:ext cx="379981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ücret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çizelgesi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Öğretim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Elemanı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Yükü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İzleme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Bordro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(KBS den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alınan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Onaylı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şekilde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akademik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takvim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Banka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listesi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Yönetim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Kurulu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Kararı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Telafiye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ilişkin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YKK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5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EB0FF-6104-2466-C2BB-EA422E88F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61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165" name="Group 61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1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179" name="Rectangle 61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18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ED52BF33-CD13-3992-4D16-BEEAC5C515AE}"/>
              </a:ext>
            </a:extLst>
          </p:cNvPr>
          <p:cNvSpPr txBox="1">
            <a:spLocks/>
          </p:cNvSpPr>
          <p:nvPr/>
        </p:nvSpPr>
        <p:spPr>
          <a:xfrm>
            <a:off x="1265751" y="624110"/>
            <a:ext cx="310279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/>
              <a:t>JÜRİ ÖDEMELERİ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47DFEF-FEB7-7E6E-3CB0-30CFD11FEDC6}"/>
              </a:ext>
            </a:extLst>
          </p:cNvPr>
          <p:cNvSpPr txBox="1">
            <a:spLocks/>
          </p:cNvSpPr>
          <p:nvPr/>
        </p:nvSpPr>
        <p:spPr>
          <a:xfrm>
            <a:off x="1262967" y="2133600"/>
            <a:ext cx="310557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0000"/>
                </a:solidFill>
              </a:rPr>
              <a:t>Görevlendirmeye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ilişkin</a:t>
            </a:r>
            <a:r>
              <a:rPr lang="en-US" dirty="0">
                <a:solidFill>
                  <a:srgbClr val="000000"/>
                </a:solidFill>
              </a:rPr>
              <a:t> YKK</a:t>
            </a:r>
          </a:p>
          <a:p>
            <a:r>
              <a:rPr lang="en-US" dirty="0" err="1">
                <a:solidFill>
                  <a:srgbClr val="000000"/>
                </a:solidFill>
              </a:rPr>
              <a:t>İlgililerin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dilekçesi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Çeşitli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ödemeler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bordrosu</a:t>
            </a: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Uzman Mutemet">
            <a:extLst>
              <a:ext uri="{FF2B5EF4-FFF2-40B4-BE49-F238E27FC236}">
                <a16:creationId xmlns:a16="http://schemas.microsoft.com/office/drawing/2014/main" id="{867E41DA-5666-44DC-6920-6349305D8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0"/>
          <a:stretch>
            <a:fillRect/>
          </a:stretch>
        </p:blipFill>
        <p:spPr bwMode="auto">
          <a:xfrm>
            <a:off x="4568937" y="1515123"/>
            <a:ext cx="4088720" cy="35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5128E41-28CE-9B25-2068-B5A2FF69C25E}"/>
              </a:ext>
            </a:extLst>
          </p:cNvPr>
          <p:cNvSpPr txBox="1"/>
          <p:nvPr/>
        </p:nvSpPr>
        <p:spPr>
          <a:xfrm>
            <a:off x="2339752" y="2348880"/>
            <a:ext cx="4571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  <a:p>
            <a:pPr>
              <a:spcAft>
                <a:spcPts val="600"/>
              </a:spcAft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7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Business plan presentation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Business plan presentation</SourceTitle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264190</Value>
      <Value>1282486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11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TimesCloned xmlns="4873beb7-5857-4685-be1f-d57550cc96cc" xsi:nil="true"/>
    <LastModifiedDateTime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2009-05-30T20:39:38+00:00</AssetStart>
    <LastHandOff xmlns="4873beb7-5857-4685-be1f-d57550cc96cc" xsi:nil="true"/>
    <ArtSampleDocs xmlns="4873beb7-5857-4685-be1f-d57550cc96cc" xsi:nil="true"/>
    <TPClientViewer xmlns="4873beb7-5857-4685-be1f-d57550cc96cc">Microsoft Office PowerPoint</TPClientViewer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TP010081922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2003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116974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FC25A38-D395-4ECA-8E0C-59C679C62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DFADD4-55C1-4508-8806-EDFC96749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05A8C3-089E-42DC-ACC9-E492AA2706A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2227</TotalTime>
  <Words>388</Words>
  <Application>Microsoft Office PowerPoint</Application>
  <PresentationFormat>Ekran Gösterisi (4:3)</PresentationFormat>
  <Paragraphs>86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Duman</vt:lpstr>
      <vt:lpstr>Eskişehir Teknik Üniversitesi SGDB </vt:lpstr>
      <vt:lpstr>YİNE EVRAĞIM İADE EDİLDİ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EVRAĞIM BİR KEREDE GEÇTİ</vt:lpstr>
      <vt:lpstr>Teşekkürler...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Eskişehir Teknik Üniversitesi</dc:title>
  <dc:creator>Yiğit YILMAZ</dc:creator>
  <cp:lastModifiedBy>Mine İMRİ</cp:lastModifiedBy>
  <cp:revision>80</cp:revision>
  <dcterms:created xsi:type="dcterms:W3CDTF">2025-09-18T13:45:22Z</dcterms:created>
  <dcterms:modified xsi:type="dcterms:W3CDTF">2025-11-19T14:22:13Z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419;#zpp140;#79;#tpl120;#65;#zpp120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